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86" r:id="rId2"/>
    <p:sldId id="293" r:id="rId3"/>
    <p:sldId id="287" r:id="rId4"/>
    <p:sldId id="283" r:id="rId5"/>
    <p:sldId id="289" r:id="rId6"/>
    <p:sldId id="290" r:id="rId7"/>
    <p:sldId id="291" r:id="rId8"/>
    <p:sldId id="292" r:id="rId9"/>
    <p:sldId id="288" r:id="rId10"/>
    <p:sldId id="294" r:id="rId11"/>
    <p:sldId id="259" r:id="rId12"/>
    <p:sldId id="296" r:id="rId13"/>
    <p:sldId id="297" r:id="rId14"/>
    <p:sldId id="298" r:id="rId15"/>
    <p:sldId id="300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8157" autoAdjust="0"/>
  </p:normalViewPr>
  <p:slideViewPr>
    <p:cSldViewPr>
      <p:cViewPr>
        <p:scale>
          <a:sx n="100" d="100"/>
          <a:sy n="100" d="100"/>
        </p:scale>
        <p:origin x="-21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58;&#1063;&#1045;&#1058;\&#1057;&#1086;&#1074;&#1086;&#1082;&#1091;&#1087;&#1085;&#1086;&#1089;&#1090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58;&#1063;&#1045;&#1058;\&#1057;&#1086;&#1074;&#1086;&#1082;&#1091;&#1087;&#1085;&#1086;&#1089;&#1090;&#110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58;&#1063;&#1045;&#1058;\&#1057;&#1086;&#1074;&#1086;&#1082;&#1091;&#1087;&#1085;&#1086;&#1089;&#1090;&#110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58;&#1063;&#1045;&#1058;\&#1057;&#1086;&#1074;&#1086;&#1082;&#1091;&#1087;&#1085;&#1086;&#1089;&#1090;&#110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58;&#1063;&#1045;&#1058;\&#1057;&#1086;&#1074;&#1086;&#1082;&#1091;&#1087;&#1085;&#1086;&#1089;&#1090;&#110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58;&#1063;&#1045;&#1058;\&#1057;&#1086;&#1074;&#1086;&#1082;&#1091;&#1087;&#1085;&#1086;&#1089;&#1090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baseline="0" dirty="0" smtClean="0"/>
              <a:t>ЧАСТОТА* РАЗЛИЧНЫХ ТИПОВ КОНФЛИКТОВ ПО КАЖДОМУ ИЗ ТРЕХ РЕГИОНОВ</a:t>
            </a:r>
            <a:endParaRPr lang="ru-RU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9534067938227602"/>
          <c:y val="0.15719269372856901"/>
          <c:w val="0.57527761577770598"/>
          <c:h val="0.8110651502465257"/>
        </c:manualLayout>
      </c:layout>
      <c:barChart>
        <c:barDir val="bar"/>
        <c:grouping val="clustered"/>
        <c:ser>
          <c:idx val="0"/>
          <c:order val="0"/>
          <c:tx>
            <c:strRef>
              <c:f>Лист4!$B$1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strRef>
              <c:f>Лист4!$A$2:$A$16</c:f>
              <c:strCache>
                <c:ptCount val="15"/>
                <c:pt idx="0">
                  <c:v>1.1. Незаконные вырубки, черные лесорубы</c:v>
                </c:pt>
                <c:pt idx="1">
                  <c:v>1.2. Застройка на землях лесного фонда </c:v>
                </c:pt>
                <c:pt idx="2">
                  <c:v>1.3. Огораживание территорий лесного фонда, захват земель лесного фонда</c:v>
                </c:pt>
                <c:pt idx="3">
                  <c:v>1.4. Незаконный перевод земель лесного фонда в земли других категорий, сокращение площади рекреационных зон</c:v>
                </c:pt>
                <c:pt idx="4">
                  <c:v>2.1. Строительство и иная незаконная деятельность в водоохранной зоне</c:v>
                </c:pt>
                <c:pt idx="5">
                  <c:v>2.2.  Водозахваты - препятствование свободному доступу к береговой линии</c:v>
                </c:pt>
                <c:pt idx="6">
                  <c:v>3.1.   Проблемы при проектировании и создании новых ООПТ</c:v>
                </c:pt>
                <c:pt idx="7">
                  <c:v>3.2.  Попытки сокращения территории или ликвидации существующих ООПТ </c:v>
                </c:pt>
                <c:pt idx="8">
                  <c:v>3.3. Хозяйственная деятельность, нарушающая режим ООПТ </c:v>
                </c:pt>
                <c:pt idx="9">
                  <c:v>4.1. Опасные производства: выступления общественности против проектов строительства новых или деятельности уже существующих предприятий</c:v>
                </c:pt>
                <c:pt idx="10">
                  <c:v>4.2. Разработка месторождений, строительство карьеров </c:v>
                </c:pt>
                <c:pt idx="11">
                  <c:v>4.3. Несоблюдение технологий очистки, выбросы и стоки. </c:v>
                </c:pt>
                <c:pt idx="12">
                  <c:v>5.1 Проблемы функционирования  действующих полигонов</c:v>
                </c:pt>
                <c:pt idx="13">
                  <c:v>5.2  Несанкционированные свалки</c:v>
                </c:pt>
                <c:pt idx="14">
                  <c:v>5.3.  Попытки создания новых или легализации нелицензированных полигонов</c:v>
                </c:pt>
              </c:strCache>
            </c:strRef>
          </c:cat>
          <c:val>
            <c:numRef>
              <c:f>Лист4!$B$2:$B$16</c:f>
              <c:numCache>
                <c:formatCode>General</c:formatCode>
                <c:ptCount val="15"/>
                <c:pt idx="0">
                  <c:v>10</c:v>
                </c:pt>
                <c:pt idx="1">
                  <c:v>2</c:v>
                </c:pt>
                <c:pt idx="2" formatCode="0">
                  <c:v>2</c:v>
                </c:pt>
                <c:pt idx="3" formatCode="0">
                  <c:v>9</c:v>
                </c:pt>
                <c:pt idx="4" formatCode="0">
                  <c:v>17</c:v>
                </c:pt>
                <c:pt idx="5" formatCode="0">
                  <c:v>7</c:v>
                </c:pt>
                <c:pt idx="6" formatCode="0">
                  <c:v>4</c:v>
                </c:pt>
                <c:pt idx="7" formatCode="0">
                  <c:v>6</c:v>
                </c:pt>
                <c:pt idx="8" formatCode="0">
                  <c:v>7</c:v>
                </c:pt>
                <c:pt idx="9" formatCode="0">
                  <c:v>3</c:v>
                </c:pt>
                <c:pt idx="10" formatCode="0">
                  <c:v>1</c:v>
                </c:pt>
                <c:pt idx="11" formatCode="0">
                  <c:v>47</c:v>
                </c:pt>
                <c:pt idx="12" formatCode="0">
                  <c:v>3</c:v>
                </c:pt>
                <c:pt idx="13" formatCode="0">
                  <c:v>81</c:v>
                </c:pt>
                <c:pt idx="14" formatCode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F5-4E00-80FB-240A79EE57D6}"/>
            </c:ext>
          </c:extLst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Ленинградская область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Лист4!$A$2:$A$16</c:f>
              <c:strCache>
                <c:ptCount val="15"/>
                <c:pt idx="0">
                  <c:v>1.1. Незаконные вырубки, черные лесорубы</c:v>
                </c:pt>
                <c:pt idx="1">
                  <c:v>1.2. Застройка на землях лесного фонда </c:v>
                </c:pt>
                <c:pt idx="2">
                  <c:v>1.3. Огораживание территорий лесного фонда, захват земель лесного фонда</c:v>
                </c:pt>
                <c:pt idx="3">
                  <c:v>1.4. Незаконный перевод земель лесного фонда в земли других категорий, сокращение площади рекреационных зон</c:v>
                </c:pt>
                <c:pt idx="4">
                  <c:v>2.1. Строительство и иная незаконная деятельность в водоохранной зоне</c:v>
                </c:pt>
                <c:pt idx="5">
                  <c:v>2.2.  Водозахваты - препятствование свободному доступу к береговой линии</c:v>
                </c:pt>
                <c:pt idx="6">
                  <c:v>3.1.   Проблемы при проектировании и создании новых ООПТ</c:v>
                </c:pt>
                <c:pt idx="7">
                  <c:v>3.2.  Попытки сокращения территории или ликвидации существующих ООПТ </c:v>
                </c:pt>
                <c:pt idx="8">
                  <c:v>3.3. Хозяйственная деятельность, нарушающая режим ООПТ </c:v>
                </c:pt>
                <c:pt idx="9">
                  <c:v>4.1. Опасные производства: выступления общественности против проектов строительства новых или деятельности уже существующих предприятий</c:v>
                </c:pt>
                <c:pt idx="10">
                  <c:v>4.2. Разработка месторождений, строительство карьеров </c:v>
                </c:pt>
                <c:pt idx="11">
                  <c:v>4.3. Несоблюдение технологий очистки, выбросы и стоки. </c:v>
                </c:pt>
                <c:pt idx="12">
                  <c:v>5.1 Проблемы функционирования  действующих полигонов</c:v>
                </c:pt>
                <c:pt idx="13">
                  <c:v>5.2  Несанкционированные свалки</c:v>
                </c:pt>
                <c:pt idx="14">
                  <c:v>5.3.  Попытки создания новых или легализации нелицензированных полигонов</c:v>
                </c:pt>
              </c:strCache>
            </c:strRef>
          </c:cat>
          <c:val>
            <c:numRef>
              <c:f>Лист4!$C$2:$C$16</c:f>
              <c:numCache>
                <c:formatCode>General</c:formatCode>
                <c:ptCount val="15"/>
                <c:pt idx="0">
                  <c:v>42</c:v>
                </c:pt>
                <c:pt idx="1">
                  <c:v>24</c:v>
                </c:pt>
                <c:pt idx="2" formatCode="0">
                  <c:v>13</c:v>
                </c:pt>
                <c:pt idx="3" formatCode="0">
                  <c:v>9</c:v>
                </c:pt>
                <c:pt idx="4" formatCode="0">
                  <c:v>19</c:v>
                </c:pt>
                <c:pt idx="5" formatCode="0">
                  <c:v>30</c:v>
                </c:pt>
                <c:pt idx="6" formatCode="0">
                  <c:v>6</c:v>
                </c:pt>
                <c:pt idx="7" formatCode="0">
                  <c:v>6</c:v>
                </c:pt>
                <c:pt idx="8" formatCode="0">
                  <c:v>1</c:v>
                </c:pt>
                <c:pt idx="9" formatCode="0">
                  <c:v>11</c:v>
                </c:pt>
                <c:pt idx="10" formatCode="0">
                  <c:v>19</c:v>
                </c:pt>
                <c:pt idx="11" formatCode="0">
                  <c:v>63</c:v>
                </c:pt>
                <c:pt idx="12" formatCode="0">
                  <c:v>8</c:v>
                </c:pt>
                <c:pt idx="13" formatCode="0">
                  <c:v>115</c:v>
                </c:pt>
                <c:pt idx="14" formatCode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F5-4E00-80FB-240A79EE57D6}"/>
            </c:ext>
          </c:extLst>
        </c:ser>
        <c:ser>
          <c:idx val="2"/>
          <c:order val="2"/>
          <c:tx>
            <c:strRef>
              <c:f>Лист4!$D$1</c:f>
              <c:strCache>
                <c:ptCount val="1"/>
                <c:pt idx="0">
                  <c:v>Республика Карелия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strRef>
              <c:f>Лист4!$A$2:$A$16</c:f>
              <c:strCache>
                <c:ptCount val="15"/>
                <c:pt idx="0">
                  <c:v>1.1. Незаконные вырубки, черные лесорубы</c:v>
                </c:pt>
                <c:pt idx="1">
                  <c:v>1.2. Застройка на землях лесного фонда </c:v>
                </c:pt>
                <c:pt idx="2">
                  <c:v>1.3. Огораживание территорий лесного фонда, захват земель лесного фонда</c:v>
                </c:pt>
                <c:pt idx="3">
                  <c:v>1.4. Незаконный перевод земель лесного фонда в земли других категорий, сокращение площади рекреационных зон</c:v>
                </c:pt>
                <c:pt idx="4">
                  <c:v>2.1. Строительство и иная незаконная деятельность в водоохранной зоне</c:v>
                </c:pt>
                <c:pt idx="5">
                  <c:v>2.2.  Водозахваты - препятствование свободному доступу к береговой линии</c:v>
                </c:pt>
                <c:pt idx="6">
                  <c:v>3.1.   Проблемы при проектировании и создании новых ООПТ</c:v>
                </c:pt>
                <c:pt idx="7">
                  <c:v>3.2.  Попытки сокращения территории или ликвидации существующих ООПТ </c:v>
                </c:pt>
                <c:pt idx="8">
                  <c:v>3.3. Хозяйственная деятельность, нарушающая режим ООПТ </c:v>
                </c:pt>
                <c:pt idx="9">
                  <c:v>4.1. Опасные производства: выступления общественности против проектов строительства новых или деятельности уже существующих предприятий</c:v>
                </c:pt>
                <c:pt idx="10">
                  <c:v>4.2. Разработка месторождений, строительство карьеров </c:v>
                </c:pt>
                <c:pt idx="11">
                  <c:v>4.3. Несоблюдение технологий очистки, выбросы и стоки. </c:v>
                </c:pt>
                <c:pt idx="12">
                  <c:v>5.1 Проблемы функционирования  действующих полигонов</c:v>
                </c:pt>
                <c:pt idx="13">
                  <c:v>5.2  Несанкционированные свалки</c:v>
                </c:pt>
                <c:pt idx="14">
                  <c:v>5.3.  Попытки создания новых или легализации нелицензированных полигонов</c:v>
                </c:pt>
              </c:strCache>
            </c:strRef>
          </c:cat>
          <c:val>
            <c:numRef>
              <c:f>Лист4!$D$2:$D$16</c:f>
              <c:numCache>
                <c:formatCode>General</c:formatCode>
                <c:ptCount val="15"/>
                <c:pt idx="0">
                  <c:v>33</c:v>
                </c:pt>
                <c:pt idx="1">
                  <c:v>7</c:v>
                </c:pt>
                <c:pt idx="2" formatCode="0">
                  <c:v>5</c:v>
                </c:pt>
                <c:pt idx="3" formatCode="0">
                  <c:v>6</c:v>
                </c:pt>
                <c:pt idx="4" formatCode="0">
                  <c:v>9</c:v>
                </c:pt>
                <c:pt idx="5" formatCode="0">
                  <c:v>8</c:v>
                </c:pt>
                <c:pt idx="6" formatCode="0">
                  <c:v>6</c:v>
                </c:pt>
                <c:pt idx="7" formatCode="0">
                  <c:v>9</c:v>
                </c:pt>
                <c:pt idx="8" formatCode="0">
                  <c:v>14</c:v>
                </c:pt>
                <c:pt idx="9" formatCode="0">
                  <c:v>1</c:v>
                </c:pt>
                <c:pt idx="10" formatCode="0">
                  <c:v>10</c:v>
                </c:pt>
                <c:pt idx="11" formatCode="0">
                  <c:v>10</c:v>
                </c:pt>
                <c:pt idx="12" formatCode="0">
                  <c:v>0</c:v>
                </c:pt>
                <c:pt idx="13" formatCode="0">
                  <c:v>21</c:v>
                </c:pt>
                <c:pt idx="14" formatCode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F5-4E00-80FB-240A79EE57D6}"/>
            </c:ext>
          </c:extLst>
        </c:ser>
        <c:axId val="77120256"/>
        <c:axId val="77121792"/>
      </c:barChart>
      <c:catAx>
        <c:axId val="77120256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850" b="0" i="0" u="none" strike="noStrike" kern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121792"/>
        <c:crossesAt val="0"/>
        <c:auto val="1"/>
        <c:lblAlgn val="ctr"/>
        <c:lblOffset val="100"/>
      </c:catAx>
      <c:valAx>
        <c:axId val="77121792"/>
        <c:scaling>
          <c:orientation val="minMax"/>
          <c:max val="120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12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746720513865842"/>
          <c:y val="0.47925233860478711"/>
          <c:w val="0.1740210006243546"/>
          <c:h val="0.1322776967614734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Лист4!$A$20</c:f>
              <c:strCache>
                <c:ptCount val="1"/>
                <c:pt idx="0">
                  <c:v>Местный уровень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Лист4!$B$19:$D$19</c:f>
              <c:strCache>
                <c:ptCount val="3"/>
                <c:pt idx="0">
                  <c:v>Санкт-Петербург</c:v>
                </c:pt>
                <c:pt idx="1">
                  <c:v>Ленинградская область</c:v>
                </c:pt>
                <c:pt idx="2">
                  <c:v>Республика Карелия</c:v>
                </c:pt>
              </c:strCache>
            </c:strRef>
          </c:cat>
          <c:val>
            <c:numRef>
              <c:f>Лист4!$B$20:$D$20</c:f>
              <c:numCache>
                <c:formatCode>General</c:formatCode>
                <c:ptCount val="3"/>
                <c:pt idx="0">
                  <c:v>29</c:v>
                </c:pt>
                <c:pt idx="1">
                  <c:v>104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92-4CE4-A7B3-A7D896745B8B}"/>
            </c:ext>
          </c:extLst>
        </c:ser>
        <c:ser>
          <c:idx val="1"/>
          <c:order val="1"/>
          <c:tx>
            <c:strRef>
              <c:f>Лист4!$A$21</c:f>
              <c:strCache>
                <c:ptCount val="1"/>
                <c:pt idx="0">
                  <c:v>Региональный уровень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Лист4!$B$19:$D$19</c:f>
              <c:strCache>
                <c:ptCount val="3"/>
                <c:pt idx="0">
                  <c:v>Санкт-Петербург</c:v>
                </c:pt>
                <c:pt idx="1">
                  <c:v>Ленинградская область</c:v>
                </c:pt>
                <c:pt idx="2">
                  <c:v>Республика Карелия</c:v>
                </c:pt>
              </c:strCache>
            </c:strRef>
          </c:cat>
          <c:val>
            <c:numRef>
              <c:f>Лист4!$B$21:$D$21</c:f>
              <c:numCache>
                <c:formatCode>General</c:formatCode>
                <c:ptCount val="3"/>
                <c:pt idx="0">
                  <c:v>123</c:v>
                </c:pt>
                <c:pt idx="1">
                  <c:v>190</c:v>
                </c:pt>
                <c:pt idx="2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92-4CE4-A7B3-A7D896745B8B}"/>
            </c:ext>
          </c:extLst>
        </c:ser>
        <c:ser>
          <c:idx val="2"/>
          <c:order val="2"/>
          <c:tx>
            <c:strRef>
              <c:f>Лист4!$A$22</c:f>
              <c:strCache>
                <c:ptCount val="1"/>
                <c:pt idx="0">
                  <c:v>Федеральный уровень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Лист4!$B$19:$D$19</c:f>
              <c:strCache>
                <c:ptCount val="3"/>
                <c:pt idx="0">
                  <c:v>Санкт-Петербург</c:v>
                </c:pt>
                <c:pt idx="1">
                  <c:v>Ленинградская область</c:v>
                </c:pt>
                <c:pt idx="2">
                  <c:v>Республика Карелия</c:v>
                </c:pt>
              </c:strCache>
            </c:strRef>
          </c:cat>
          <c:val>
            <c:numRef>
              <c:f>Лист4!$B$22:$D$22</c:f>
              <c:numCache>
                <c:formatCode>General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92-4CE4-A7B3-A7D896745B8B}"/>
            </c:ext>
          </c:extLst>
        </c:ser>
        <c:dLbls>
          <c:showVal val="1"/>
        </c:dLbls>
        <c:overlap val="100"/>
        <c:axId val="77764096"/>
        <c:axId val="77765632"/>
      </c:barChart>
      <c:catAx>
        <c:axId val="777640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7765632"/>
        <c:crosses val="autoZero"/>
        <c:auto val="1"/>
        <c:lblAlgn val="ctr"/>
        <c:lblOffset val="100"/>
      </c:catAx>
      <c:valAx>
        <c:axId val="777656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776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50" b="0" i="0" u="none" strike="noStrike" kern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50" kern="0" baseline="0">
          <a:latin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Лист4!$A$20</c:f>
              <c:strCache>
                <c:ptCount val="1"/>
                <c:pt idx="0">
                  <c:v>Местный уровень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Лист4!$B$19:$D$19</c:f>
              <c:strCache>
                <c:ptCount val="3"/>
                <c:pt idx="0">
                  <c:v>Санкт-Петербург</c:v>
                </c:pt>
                <c:pt idx="1">
                  <c:v>Ленинградская область</c:v>
                </c:pt>
                <c:pt idx="2">
                  <c:v>Республика Карелия</c:v>
                </c:pt>
              </c:strCache>
            </c:strRef>
          </c:cat>
          <c:val>
            <c:numRef>
              <c:f>Лист4!$B$20:$D$20</c:f>
              <c:numCache>
                <c:formatCode>General</c:formatCode>
                <c:ptCount val="3"/>
                <c:pt idx="0">
                  <c:v>29</c:v>
                </c:pt>
                <c:pt idx="1">
                  <c:v>104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92-4CE4-A7B3-A7D896745B8B}"/>
            </c:ext>
          </c:extLst>
        </c:ser>
        <c:ser>
          <c:idx val="1"/>
          <c:order val="1"/>
          <c:tx>
            <c:strRef>
              <c:f>Лист4!$A$21</c:f>
              <c:strCache>
                <c:ptCount val="1"/>
                <c:pt idx="0">
                  <c:v>Региональный уровень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Лист4!$B$19:$D$19</c:f>
              <c:strCache>
                <c:ptCount val="3"/>
                <c:pt idx="0">
                  <c:v>Санкт-Петербург</c:v>
                </c:pt>
                <c:pt idx="1">
                  <c:v>Ленинградская область</c:v>
                </c:pt>
                <c:pt idx="2">
                  <c:v>Республика Карелия</c:v>
                </c:pt>
              </c:strCache>
            </c:strRef>
          </c:cat>
          <c:val>
            <c:numRef>
              <c:f>Лист4!$B$21:$D$21</c:f>
              <c:numCache>
                <c:formatCode>General</c:formatCode>
                <c:ptCount val="3"/>
                <c:pt idx="0">
                  <c:v>123</c:v>
                </c:pt>
                <c:pt idx="1">
                  <c:v>190</c:v>
                </c:pt>
                <c:pt idx="2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92-4CE4-A7B3-A7D896745B8B}"/>
            </c:ext>
          </c:extLst>
        </c:ser>
        <c:ser>
          <c:idx val="2"/>
          <c:order val="2"/>
          <c:tx>
            <c:strRef>
              <c:f>Лист4!$A$22</c:f>
              <c:strCache>
                <c:ptCount val="1"/>
                <c:pt idx="0">
                  <c:v>Федеральный уровень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Лист4!$B$19:$D$19</c:f>
              <c:strCache>
                <c:ptCount val="3"/>
                <c:pt idx="0">
                  <c:v>Санкт-Петербург</c:v>
                </c:pt>
                <c:pt idx="1">
                  <c:v>Ленинградская область</c:v>
                </c:pt>
                <c:pt idx="2">
                  <c:v>Республика Карелия</c:v>
                </c:pt>
              </c:strCache>
            </c:strRef>
          </c:cat>
          <c:val>
            <c:numRef>
              <c:f>Лист4!$B$22:$D$22</c:f>
              <c:numCache>
                <c:formatCode>General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92-4CE4-A7B3-A7D896745B8B}"/>
            </c:ext>
          </c:extLst>
        </c:ser>
        <c:dLbls>
          <c:showVal val="1"/>
        </c:dLbls>
        <c:overlap val="100"/>
        <c:axId val="78137600"/>
        <c:axId val="78159872"/>
      </c:barChart>
      <c:catAx>
        <c:axId val="781376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8159872"/>
        <c:crosses val="autoZero"/>
        <c:auto val="1"/>
        <c:lblAlgn val="ctr"/>
        <c:lblOffset val="100"/>
      </c:catAx>
      <c:valAx>
        <c:axId val="781598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813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50" b="0" i="0" u="none" strike="noStrike" kern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50" kern="0" baseline="0">
          <a:latin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i="0" u="none" strike="noStrike" baseline="0" dirty="0" smtClean="0">
                <a:effectLst/>
              </a:rPr>
              <a:t>РАСПРЕДЕЛЕНИЕ ВЫЯВЛЕННЫХ КОНФЛИКТОВ ПО РАЙОНАМ САНКТ-ПЕТЕРБРУГА</a:t>
            </a:r>
            <a:endParaRPr lang="ru-RU" b="1" baseline="0" dirty="0">
              <a:latin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Лист5!$K$1:$K$17</c:f>
              <c:strCache>
                <c:ptCount val="17"/>
                <c:pt idx="0">
                  <c:v>Адмиралтейский</c:v>
                </c:pt>
                <c:pt idx="1">
                  <c:v>Выборгский</c:v>
                </c:pt>
                <c:pt idx="2">
                  <c:v>Калининский</c:v>
                </c:pt>
                <c:pt idx="3">
                  <c:v>Кировский</c:v>
                </c:pt>
                <c:pt idx="4">
                  <c:v>Колпинский</c:v>
                </c:pt>
                <c:pt idx="5">
                  <c:v>Красногвардейский</c:v>
                </c:pt>
                <c:pt idx="6">
                  <c:v>Красносельский</c:v>
                </c:pt>
                <c:pt idx="7">
                  <c:v>Кронштадтский</c:v>
                </c:pt>
                <c:pt idx="8">
                  <c:v>Курортный</c:v>
                </c:pt>
                <c:pt idx="9">
                  <c:v>Московский</c:v>
                </c:pt>
                <c:pt idx="10">
                  <c:v>Невский</c:v>
                </c:pt>
                <c:pt idx="11">
                  <c:v>Петроградский</c:v>
                </c:pt>
                <c:pt idx="12">
                  <c:v>Петродворцовый</c:v>
                </c:pt>
                <c:pt idx="13">
                  <c:v>Приморский</c:v>
                </c:pt>
                <c:pt idx="14">
                  <c:v>Пушкинский</c:v>
                </c:pt>
                <c:pt idx="15">
                  <c:v>Фрунзенский</c:v>
                </c:pt>
                <c:pt idx="16">
                  <c:v>Центральный</c:v>
                </c:pt>
              </c:strCache>
            </c:strRef>
          </c:cat>
          <c:val>
            <c:numRef>
              <c:f>Лист5!$L$1:$L$17</c:f>
              <c:numCache>
                <c:formatCode>General</c:formatCode>
                <c:ptCount val="17"/>
                <c:pt idx="0">
                  <c:v>3</c:v>
                </c:pt>
                <c:pt idx="1">
                  <c:v>12</c:v>
                </c:pt>
                <c:pt idx="2">
                  <c:v>9</c:v>
                </c:pt>
                <c:pt idx="3">
                  <c:v>12</c:v>
                </c:pt>
                <c:pt idx="4">
                  <c:v>6</c:v>
                </c:pt>
                <c:pt idx="5">
                  <c:v>3</c:v>
                </c:pt>
                <c:pt idx="6">
                  <c:v>14</c:v>
                </c:pt>
                <c:pt idx="7">
                  <c:v>1</c:v>
                </c:pt>
                <c:pt idx="8">
                  <c:v>14</c:v>
                </c:pt>
                <c:pt idx="9">
                  <c:v>13</c:v>
                </c:pt>
                <c:pt idx="10">
                  <c:v>19</c:v>
                </c:pt>
                <c:pt idx="11">
                  <c:v>11</c:v>
                </c:pt>
                <c:pt idx="12">
                  <c:v>8</c:v>
                </c:pt>
                <c:pt idx="13">
                  <c:v>11</c:v>
                </c:pt>
                <c:pt idx="14">
                  <c:v>6</c:v>
                </c:pt>
                <c:pt idx="15">
                  <c:v>6</c:v>
                </c:pt>
                <c:pt idx="1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4B-41A9-9222-E35C8D8729E4}"/>
            </c:ext>
          </c:extLst>
        </c:ser>
        <c:gapWidth val="219"/>
        <c:overlap val="-27"/>
        <c:axId val="78183040"/>
        <c:axId val="75497856"/>
      </c:barChart>
      <c:catAx>
        <c:axId val="78183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5497856"/>
        <c:crosses val="autoZero"/>
        <c:auto val="1"/>
        <c:lblAlgn val="ctr"/>
        <c:lblOffset val="100"/>
      </c:catAx>
      <c:valAx>
        <c:axId val="75497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8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baseline="0" dirty="0" smtClean="0">
                <a:latin typeface="Times New Roman" pitchFamily="18" charset="0"/>
                <a:cs typeface="Times New Roman" pitchFamily="18" charset="0"/>
              </a:rPr>
              <a:t>РАСПРЕДЕЛЕНИЕ ВЫЯВЛЕННЫХ КОНФЛИКТОВ ПО РАЙОНАМ ЛЕНИНГРАДСКОЙ ОБЛАСТИ</a:t>
            </a:r>
            <a:endParaRPr lang="ru-RU" b="1" baseline="0" dirty="0">
              <a:latin typeface="Times New Roman" pitchFamily="18" charset="0"/>
              <a:cs typeface="Times New Roman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Лист5!$A$1:$A$18</c:f>
              <c:strCache>
                <c:ptCount val="18"/>
                <c:pt idx="0">
                  <c:v>Бокситогорский</c:v>
                </c:pt>
                <c:pt idx="1">
                  <c:v>Волосовский</c:v>
                </c:pt>
                <c:pt idx="2">
                  <c:v>Волховский</c:v>
                </c:pt>
                <c:pt idx="3">
                  <c:v>Всеволожский</c:v>
                </c:pt>
                <c:pt idx="4">
                  <c:v>Выборгский</c:v>
                </c:pt>
                <c:pt idx="5">
                  <c:v>Гатчинский</c:v>
                </c:pt>
                <c:pt idx="6">
                  <c:v>Кингисеппский</c:v>
                </c:pt>
                <c:pt idx="7">
                  <c:v>Киришский</c:v>
                </c:pt>
                <c:pt idx="8">
                  <c:v>Кировский</c:v>
                </c:pt>
                <c:pt idx="9">
                  <c:v>Лодейнопольский</c:v>
                </c:pt>
                <c:pt idx="10">
                  <c:v>Ломоносовский</c:v>
                </c:pt>
                <c:pt idx="11">
                  <c:v>Лужский</c:v>
                </c:pt>
                <c:pt idx="12">
                  <c:v>Подпорожский</c:v>
                </c:pt>
                <c:pt idx="13">
                  <c:v>Приозерский</c:v>
                </c:pt>
                <c:pt idx="14">
                  <c:v>Пушкинский</c:v>
                </c:pt>
                <c:pt idx="15">
                  <c:v>Сланцевский</c:v>
                </c:pt>
                <c:pt idx="16">
                  <c:v>Тихвинский</c:v>
                </c:pt>
                <c:pt idx="17">
                  <c:v>Тосненский</c:v>
                </c:pt>
              </c:strCache>
            </c:strRef>
          </c:cat>
          <c:val>
            <c:numRef>
              <c:f>Лист5!$B$1:$B$18</c:f>
              <c:numCache>
                <c:formatCode>General</c:formatCode>
                <c:ptCount val="18"/>
                <c:pt idx="0">
                  <c:v>2</c:v>
                </c:pt>
                <c:pt idx="1">
                  <c:v>3</c:v>
                </c:pt>
                <c:pt idx="2">
                  <c:v>13</c:v>
                </c:pt>
                <c:pt idx="3">
                  <c:v>100</c:v>
                </c:pt>
                <c:pt idx="4">
                  <c:v>52</c:v>
                </c:pt>
                <c:pt idx="5">
                  <c:v>24</c:v>
                </c:pt>
                <c:pt idx="6">
                  <c:v>9</c:v>
                </c:pt>
                <c:pt idx="7">
                  <c:v>2</c:v>
                </c:pt>
                <c:pt idx="8">
                  <c:v>15</c:v>
                </c:pt>
                <c:pt idx="9">
                  <c:v>3</c:v>
                </c:pt>
                <c:pt idx="10">
                  <c:v>26</c:v>
                </c:pt>
                <c:pt idx="11">
                  <c:v>11</c:v>
                </c:pt>
                <c:pt idx="12">
                  <c:v>3</c:v>
                </c:pt>
                <c:pt idx="13">
                  <c:v>21</c:v>
                </c:pt>
                <c:pt idx="14">
                  <c:v>1</c:v>
                </c:pt>
                <c:pt idx="15">
                  <c:v>3</c:v>
                </c:pt>
                <c:pt idx="16">
                  <c:v>3</c:v>
                </c:pt>
                <c:pt idx="17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D8-48AA-83B6-80B4CFD62915}"/>
            </c:ext>
          </c:extLst>
        </c:ser>
        <c:dLbls>
          <c:showVal val="1"/>
        </c:dLbls>
        <c:gapWidth val="219"/>
        <c:overlap val="-27"/>
        <c:axId val="75535104"/>
        <c:axId val="75536640"/>
      </c:barChart>
      <c:catAx>
        <c:axId val="75535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5536640"/>
        <c:crosses val="autoZero"/>
        <c:auto val="1"/>
        <c:lblAlgn val="ctr"/>
        <c:lblOffset val="100"/>
      </c:catAx>
      <c:valAx>
        <c:axId val="75536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3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baseline="0" dirty="0" smtClean="0">
                <a:effectLst/>
              </a:rPr>
              <a:t>РАСПРЕДЕЛЕНИЕ ВЫЯВЛЕННЫХ КОНФЛИКТОВ ПО РАЙОНАМ РЕСПУБЛИКИ КАРЕЛИЯ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0490787418083436E-2"/>
          <c:y val="8.7876844130853268E-2"/>
          <c:w val="0.95112288230027575"/>
          <c:h val="0.700795482668582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</c:spPr>
          <c:cat>
            <c:strRef>
              <c:f>Лист5!$G$1:$G$13</c:f>
              <c:strCache>
                <c:ptCount val="13"/>
                <c:pt idx="0">
                  <c:v>Кондопожский</c:v>
                </c:pt>
                <c:pt idx="1">
                  <c:v>Кондопожский</c:v>
                </c:pt>
                <c:pt idx="2">
                  <c:v>Лахденпохский</c:v>
                </c:pt>
                <c:pt idx="3">
                  <c:v>Медвежьегорский</c:v>
                </c:pt>
                <c:pt idx="4">
                  <c:v>Муезерский</c:v>
                </c:pt>
                <c:pt idx="5">
                  <c:v>Олонецкий</c:v>
                </c:pt>
                <c:pt idx="6">
                  <c:v>Петрозаводский городской округ</c:v>
                </c:pt>
                <c:pt idx="7">
                  <c:v>Питкярантский</c:v>
                </c:pt>
                <c:pt idx="8">
                  <c:v>Прионежский</c:v>
                </c:pt>
                <c:pt idx="9">
                  <c:v>Пряжинский</c:v>
                </c:pt>
                <c:pt idx="10">
                  <c:v>Пудожский</c:v>
                </c:pt>
                <c:pt idx="11">
                  <c:v>Сортавальский</c:v>
                </c:pt>
                <c:pt idx="12">
                  <c:v>Суоярвский</c:v>
                </c:pt>
              </c:strCache>
            </c:strRef>
          </c:cat>
          <c:val>
            <c:numRef>
              <c:f>Лист5!$H$1:$H$13</c:f>
              <c:numCache>
                <c:formatCode>General</c:formatCode>
                <c:ptCount val="13"/>
                <c:pt idx="0">
                  <c:v>6</c:v>
                </c:pt>
                <c:pt idx="1">
                  <c:v>1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24</c:v>
                </c:pt>
                <c:pt idx="7">
                  <c:v>4</c:v>
                </c:pt>
                <c:pt idx="8">
                  <c:v>8</c:v>
                </c:pt>
                <c:pt idx="9">
                  <c:v>4</c:v>
                </c:pt>
                <c:pt idx="10">
                  <c:v>6</c:v>
                </c:pt>
                <c:pt idx="11">
                  <c:v>8</c:v>
                </c:pt>
                <c:pt idx="1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D9-4A59-BC37-68C9DB274925}"/>
            </c:ext>
          </c:extLst>
        </c:ser>
        <c:gapWidth val="219"/>
        <c:overlap val="-27"/>
        <c:axId val="78199040"/>
        <c:axId val="78204928"/>
      </c:barChart>
      <c:catAx>
        <c:axId val="78199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8204928"/>
        <c:crosses val="autoZero"/>
        <c:auto val="1"/>
        <c:lblAlgn val="ctr"/>
        <c:lblOffset val="100"/>
      </c:catAx>
      <c:valAx>
        <c:axId val="78204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9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C23A29-C8D2-49A8-802B-77CAAB979401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D78E97-7397-4EED-B0B5-5361ABBAD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78E97-7397-4EED-B0B5-5361ABBADD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Проведенный анализ показывает, что конфликты такого рода имеют сходную природу, что подразумевает необходимость системных решений, направленных не на борьбу с локальными последствиями, а на устранение или профилактику причин их возникновения, в числе которых можно выделить следующие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1. Недочеты существующей системы планирования социально-экономического развития территорий на долгосрочную перспективу. В том числе несогласованность планов по различным отраслям, отсутствие критериев позволяющих, оценить насколько планируемая хозяйственная деятельность согласуется как с уже существующими формами использования территории, так и с долгосрочными приоритетами ее развития.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Наиболее типичным примером этого является истощающее природопользование (лесозаготовка, добыча полезных ископаемых и т.п.) на территориях, имеющих высокую природную и рекреационную ценность.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2. Пассивная инвестиционная политика: вместо поиска инвесторов для реализации перспективных планов развития, эти планы адаптируются под уже заявленные проекты, даже в ущерб долгосрочным интересам развития территории. Превалирование интересов инвестора над интересами территории приводит к </a:t>
            </a:r>
            <a:r>
              <a:rPr lang="ru-RU" dirty="0" err="1" smtClean="0"/>
              <a:t>безальтернативности</a:t>
            </a:r>
            <a:r>
              <a:rPr lang="ru-RU" dirty="0" smtClean="0"/>
              <a:t> предлагаемых сценариев ее развития. Зачастую одобряются к реализации проекты, отсутствующие в схемах территориального планирования и программах социально-экономического развития, что обессмысливает разработку указанных документов.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3. Недостаток информации о планируемой деятельности, непрозрачность процедуры обсуждения и согласования проектов на уровне органов власти. Информация которую можно найти на официальных ресурсах органов власти, зачастую разрознена и/или представлена в форме, что рядовому гражданину не имеющему специальных знаний и навыков, практически невозможно разобраться какие виды деятельности возможны и планируются на интересующей его территории. Отсутствуют устоявшиеся процедуры и механизмы, которые позволяли бы гражданам, организациям, органам местного самоуправления направлять свои замечания и предложения на стадиях обсуждения, предшествующих принятию решения о реализации того или иного проекта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4. Неэффективность существующих механизмов общественного участия в процессе принятия решений. Основной и единственной формой участия граждан в обсуждении планируемой деятельности являются публичные слушания, которые по сложившейся практике проводятся на этапе, когда решение о реализации проекта принято и отказ от него практически невозможен, поскольку сопряжен со значительными финансовыми издержками для инвестора и правовыми для органов власти. Результаты слушаний носят рекомендательный характер, поэтому обязать инвестора учесть высказанные замечания по существу невозможно.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4F60C0-D331-421A-B030-ABD537E436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C2705B-C408-45D2-A6F5-9B81EE130C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5834-3A89-488C-BC44-7AD40F3ED91D}" type="datetime1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D3DE-4CF3-4EC7-ACC6-A845B41AA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0E97-8D75-4BA3-9AA4-045EFC980869}" type="datetime1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514A8-50BF-4638-B99F-73363FADC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5B9D-2FAF-426E-AF59-CA3B8417A433}" type="datetime1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5571-BDA1-4116-95B6-136E5B423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FC39-B2E5-448E-BCF0-A98334EA3E0A}" type="datetime1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15A4-EE6E-47C0-9341-678489CDE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1253-E3EC-4F2D-981E-5867DFF6A705}" type="datetime1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5068C-7B9A-472E-9003-D85DA1987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3BF8D-D680-45B2-A416-54F253B19C78}" type="datetime1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1CE4-0228-4896-BC5C-F950F1CE0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ABE2-18CC-499F-A15D-766D7D83E8E8}" type="datetime1">
              <a:rPr lang="ru-RU" smtClean="0"/>
              <a:t>11.10.2016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F3E8-4F43-458E-A37C-9814215BD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213D-CBAC-4A7D-A587-E8A66C01D3D9}" type="datetime1">
              <a:rPr lang="ru-RU" smtClean="0"/>
              <a:t>11.10.2016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C7377-1CFE-4137-A993-2E79BDA15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A97FA-AD73-481D-AD21-23EFBDAFAB1B}" type="datetime1">
              <a:rPr lang="ru-RU" smtClean="0"/>
              <a:t>11.10.2016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5D4D-A652-4EEF-91BD-E8283E2F0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711E-C040-4E2A-B67F-CA3967420279}" type="datetime1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D242D-BF9A-4618-916C-110CA210B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7617-759B-4065-9A1D-C0617A36C950}" type="datetime1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6D3B-0BB5-4963-9638-763A84207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1FEB4-0193-4051-9CB8-ABA47757FB2B}" type="datetime1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BB6BE6-0FF3-432D-B230-8C2D358EF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496300" cy="46085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buFontTx/>
              <a:buNone/>
            </a:pPr>
            <a:endParaRPr lang="ru-RU" sz="2000" b="1" dirty="0" smtClean="0"/>
          </a:p>
          <a:p>
            <a:pPr algn="ctr">
              <a:spcAft>
                <a:spcPts val="600"/>
              </a:spcAft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результатов реализации проекта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«Легитимность, прозрачность, ответственность: Мониторинг учета интересов граждан при принятии управленческих решений в сфере природопользования».</a:t>
            </a:r>
          </a:p>
          <a:p>
            <a:pPr algn="ctr">
              <a:lnSpc>
                <a:spcPct val="70000"/>
              </a:lnSpc>
              <a:spcAft>
                <a:spcPct val="20000"/>
              </a:spcAft>
              <a:buFontTx/>
              <a:buNone/>
            </a:pPr>
            <a:endParaRPr lang="ru-RU" sz="1400" b="1" i="1" dirty="0" smtClean="0">
              <a:solidFill>
                <a:srgbClr val="77933C"/>
              </a:solidFill>
            </a:endParaRPr>
          </a:p>
          <a:p>
            <a:pPr algn="ctr">
              <a:lnSpc>
                <a:spcPct val="70000"/>
              </a:lnSpc>
              <a:spcAft>
                <a:spcPct val="20000"/>
              </a:spcAft>
              <a:buFontTx/>
              <a:buNone/>
            </a:pPr>
            <a:endParaRPr lang="ru-RU" sz="1400" b="1" i="1" dirty="0" smtClean="0">
              <a:solidFill>
                <a:srgbClr val="77933C"/>
              </a:solidFill>
            </a:endParaRPr>
          </a:p>
          <a:p>
            <a:pPr algn="r">
              <a:lnSpc>
                <a:spcPct val="70000"/>
              </a:lnSpc>
              <a:spcAft>
                <a:spcPct val="20000"/>
              </a:spcAft>
              <a:buFontTx/>
              <a:buNone/>
            </a:pPr>
            <a:r>
              <a:rPr lang="ru-RU" sz="1400" dirty="0" smtClean="0">
                <a:solidFill>
                  <a:srgbClr val="77933C"/>
                </a:solidFill>
              </a:rPr>
              <a:t>,</a:t>
            </a:r>
          </a:p>
          <a:p>
            <a:pPr algn="r">
              <a:lnSpc>
                <a:spcPct val="70000"/>
              </a:lnSpc>
              <a:spcAft>
                <a:spcPct val="20000"/>
              </a:spcAft>
              <a:buFontTx/>
              <a:buNone/>
            </a:pPr>
            <a:endParaRPr lang="ru-RU" sz="1400" dirty="0" smtClean="0">
              <a:solidFill>
                <a:srgbClr val="77933C"/>
              </a:solidFill>
              <a:latin typeface="Arial" charset="0"/>
            </a:endParaRPr>
          </a:p>
          <a:p>
            <a:pPr algn="r">
              <a:lnSpc>
                <a:spcPct val="70000"/>
              </a:lnSpc>
              <a:spcAft>
                <a:spcPct val="20000"/>
              </a:spcAft>
              <a:buFontTx/>
              <a:buNone/>
            </a:pPr>
            <a:endParaRPr lang="ru-RU" sz="1400" dirty="0" smtClean="0">
              <a:solidFill>
                <a:srgbClr val="77933C"/>
              </a:solidFill>
              <a:latin typeface="Arial" charset="0"/>
            </a:endParaRPr>
          </a:p>
          <a:p>
            <a:pPr algn="ctr">
              <a:lnSpc>
                <a:spcPct val="70000"/>
              </a:lnSpc>
              <a:spcAft>
                <a:spcPct val="20000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01 февраля 2016 г. – 30 сентября 2016 г.</a:t>
            </a:r>
          </a:p>
          <a:p>
            <a:pPr algn="ctr">
              <a:lnSpc>
                <a:spcPct val="70000"/>
              </a:lnSpc>
              <a:spcAft>
                <a:spcPct val="20000"/>
              </a:spcAft>
              <a:buFontTx/>
              <a:buNone/>
            </a:pPr>
            <a:endParaRPr lang="ru-RU" sz="1400" b="1" i="1" dirty="0" smtClean="0"/>
          </a:p>
          <a:p>
            <a:pPr algn="ctr">
              <a:lnSpc>
                <a:spcPct val="70000"/>
              </a:lnSpc>
              <a:spcAft>
                <a:spcPct val="20000"/>
              </a:spcAft>
              <a:buFontTx/>
              <a:buNone/>
            </a:pPr>
            <a:endParaRPr lang="ru-RU" sz="1400" b="1" dirty="0" smtClean="0"/>
          </a:p>
          <a:p>
            <a:pPr algn="ctr">
              <a:lnSpc>
                <a:spcPct val="70000"/>
              </a:lnSpc>
              <a:spcAft>
                <a:spcPct val="20000"/>
              </a:spcAft>
              <a:buFontTx/>
              <a:buNone/>
            </a:pPr>
            <a:endParaRPr lang="ru-RU" sz="1400" b="1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84438" y="115888"/>
            <a:ext cx="626586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РОО «Новый экологический проект»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реализации проекта были использованы средства государственной поддержки, выделенные в качества гранта в соответствии с распоряжением Президента Российской Федерации от 01.04.2015 №79-рп и на основании конкурса, проведенного Фондом ИСЭПИ</a:t>
            </a:r>
            <a:endParaRPr lang="ru-RU" sz="1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15A4-EE6E-47C0-9341-678489CDEF4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ЭЛЕМЕНТЫ КАРТЫ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административные границы субъектов федерации. При соответствующем увеличении территория региона должна отображаться в виде активного участка карты, нажатие на который позволяет перейти к перечню объектов, расположенных в границах указанной территории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границы существующих ООПТ регионального и федерального уровня, а также иные известные территории (например, участки мало нарушенных лесов), имеющие природоохранное значение. Территории ООПТ также должны выделяться в виде активного участка карты.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наведении курсора, на активный участок карты  всплывающем окне должна  отображаться общая информация о территории (название, площадь, численность населения, ссылка на сайт органа власти и т.п.), а также сводная статистика по проблемным объектам, находящимся в границах этой территорию (общее количество выявленных проблемных объектов и отдельно по каждой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категории.</a:t>
            </a:r>
          </a:p>
          <a:p>
            <a:pPr lvl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объекты представлены на карте либо в виде точки, либо в виде участка карты (если речь идет, например о проектируемых ООПТ, территориях предназначаемых под застройку и т.п.). </a:t>
            </a:r>
          </a:p>
          <a:p>
            <a:pPr lvl="0">
              <a:buNone/>
            </a:pPr>
            <a:endParaRPr lang="ru-RU" sz="1600" dirty="0" smtClean="0"/>
          </a:p>
          <a:p>
            <a:pPr lvl="0"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endParaRPr lang="ru-RU" sz="105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15A4-EE6E-47C0-9341-678489CDEF4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ОБЩЕСТВЕННЫЕ ИНСПЕКЦИИ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1800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Проведено 16 общественных инспекций.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Подготовлено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обращений в уполномоченные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органы власти.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Произведена оценка эффективности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обратной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связи: население – органы власти.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Верифицированы данные мониторинга.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Оказано более 20 консультаций заинтересованным сторонам.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filippova\Downloads\IMG_04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00808"/>
            <a:ext cx="4038600" cy="396044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31CE4-0228-4896-BC5C-F950F1CE0CC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ДОРОЖНАЯ КАРТА: РАЗВИТИЕ МЕХАНИЗМОВ УЧЕТА ОБЩЕСТВЕННОГО МНЕНИЯ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15A4-EE6E-47C0-9341-678489CDEF4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074" name="Picture 2" descr="C:\Users\afilippova\Desktop\к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53650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15A4-EE6E-47C0-9341-678489CDEF4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4098" name="Picture 2" descr="C:\Users\afilippova\Desktop\к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25658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E5D4D-A652-4EEF-91BD-E8283E2F00F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122" name="Picture 2" descr="C:\Users\afilippova\Desktop\к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116632"/>
            <a:ext cx="5172075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/>
              <a:t>ПРАКТИЧЕСКИЕ РЕКОМЕНДАЦИИ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lvl="0" indent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Ревизия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схем территориального планирования (и иных документов территориального планирования) регионального и местного уровня, их актуализация и доработка, исключение потенциальных конфликтов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Сохранение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природных территорий, исторически являющихся рекреационными зонами для жителей и испытывающих серьезную нагрузку в летний период.</a:t>
            </a:r>
          </a:p>
          <a:p>
            <a:pPr marL="0" lvl="0" indent="0" algn="just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 и сервисов, позволяющих гражданам получать максимально полную информацию о текущем и планирующемся использовании территорий</a:t>
            </a:r>
            <a:r>
              <a:rPr lang="ru-RU" sz="1600" b="1" dirty="0" smtClean="0"/>
              <a:t>. </a:t>
            </a:r>
            <a:endParaRPr lang="ru-RU" sz="1600" b="1" dirty="0" smtClean="0"/>
          </a:p>
          <a:p>
            <a:pPr marL="0" indent="0" algn="just">
              <a:buFont typeface="Wingdings" pitchFamily="2" charset="2"/>
              <a:buChar char="Ø"/>
            </a:pPr>
            <a:endParaRPr lang="ru-RU" sz="1600" b="1" dirty="0" smtClean="0"/>
          </a:p>
          <a:p>
            <a:pPr marL="0" lvl="0" indent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Выступление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законодательными инициативами по развитию механизма общественных обсуждений и учету прав граждан на благоприятную среду.  В том числе на рекреацию, доступ к прибрежным полосам водоемов, доступ в лес и прочее).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законодательном и на организационном уровне единой системы экологического мониторинга и контроля, а также совместной экспертизы проектов, затрагивающих интересы сосед регионов. </a:t>
            </a:r>
          </a:p>
          <a:p>
            <a:pPr marL="0" lv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 smtClean="0"/>
          </a:p>
          <a:p>
            <a:pPr marL="0" lv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E5D4D-A652-4EEF-91BD-E8283E2F00F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844824"/>
            <a:ext cx="8104385" cy="273630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 dirty="0" smtClean="0"/>
              <a:t>Спасибо за внимание</a:t>
            </a:r>
            <a:r>
              <a:rPr lang="ru-RU" b="0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latin typeface="Times New Roman" pitchFamily="18" charset="0"/>
                <a:cs typeface="Times New Roman" pitchFamily="18" charset="0"/>
              </a:rPr>
              <a:t>РОО «новый экологический проект»</a:t>
            </a:r>
            <a:br>
              <a:rPr lang="ru-RU" sz="31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199178 Санкт-Петербург, 11 линия Васильевского острова, д.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66</a:t>
            </a:r>
            <a:br>
              <a:rPr lang="ru-RU" sz="2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5068C-7B9A-472E-9003-D85DA19870F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КРАТКАЯ ХАРАКТЕРИСТИКА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ССЛЕДОВАНИЯ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Конфликты в сфере охраны окружающей среды – системное явление, оказывающее серьезное влияние на социальные, экономические и, отчасти, политические процессы. 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анализ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конфликтных ситуаций, имевших место на территории трех регионов Санкт-Петербурга, Ленинградской области и Республики Карелия в период 2014-2015 годов.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выявление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причин и закономерностей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возникновения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развития конфликтов;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описание проблематики, подталкивающей  общественность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участию в решении вопросов сохранения и развития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территорий;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оценка учета интересов граждан,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выявление ключевых недостатков существующих механизмов общественного участия и управленческих процессов.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География проекта: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Санкт-Петербург, Ленинградская область, Республика Карелия (районы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Лахденпохский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Сортавальский,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Питкярантский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Олонецкий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Прионежский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Пряжинский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Пудожский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Суоярвский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Медвежегорский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Муезерский,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Кондопожский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,Петрозаводский городской округ).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Глубина поиска ретроспективных данных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сообщения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открытых источников за два года: с января 2014 г. по 31 декабря 2015 г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15A4-EE6E-47C0-9341-678489CDEF4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МОНИТОРИНГ  ПУБЛИЧНОГО ПРОСТРАНСТВА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САНКТ-ПЕТЕРБУРГ, ЛЕНИНГРАДСКАЯ ОБЛАСТЬ, ЮЖНАЯ КАРЕЛИЯ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2014-2015 ГОДЫ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Отобран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391 источник:  сайты некоммерческих неправительственных организаций природоохранной направленности (1), сайты органов исполнительной власти субъектов контролирующих ведомств и судебных органов (2), информационные ресурсы (СМИ): печатные и интернет издания регионального, районного (местного) уровней (3).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Выявлен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551 сюжет: из них территории Санкт-Петербурга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касаются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155 сюжетов, Ленинградской области — 305, Республики Карелия — 91 сюжет.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каждого выявленного сюжета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стандартизированное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описание: уровень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конфликта — местный, региональный 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федеральный (1); территориальная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принадлежность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конфликта (2);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публичности (3),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и состав активных участников, текущее состояние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завершенность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незавершенность (4),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примерные сроки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возникновения (5)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продолжительность (6).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Сформирована выборочная совокупность 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108 сюжетов, что составило 25% от объема уточненной первичной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совокупности.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каждого выделенного конфликт было составлено развернутое описание, включающее описание хронологии конфликта, действия общественности и властей. Для каждого конфликта учитывался расширенный набор характеристик, включающие указание на завершенность или незавершенность конфликта, сроки его развития, информацию о публичных слушаниях, независимых экспертизах, судебных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разбирательствах.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1400" dirty="0" smtClean="0"/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Подготовлен комплексный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аналитический отчет по результатам исследования с выводами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рекомендациями. </a:t>
            </a:r>
          </a:p>
          <a:p>
            <a:pPr marL="0" indent="0"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15A4-EE6E-47C0-9341-678489CDEF4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E21A4-8AAD-439C-A7C5-13499D01889D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0"/>
          <a:ext cx="9233535" cy="5201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85750" y="5286375"/>
            <a:ext cx="8643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200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Примечание</a:t>
            </a:r>
            <a:r>
              <a:rPr lang="ru-RU" sz="1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суммарное значение данного показателя отличается от общего числа выявленных конфликтов по каждому региону в большую сторону, поскольку конфликты, отнесенные к нескольким различным типам, учитывались при подсчете итогового значения по каждой выделенной подкатегории.</a:t>
            </a:r>
            <a:endParaRPr lang="ru-RU" dirty="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СТРУКТУРА ПЕРВИЧНОЙ СОВОКУПНОСТИ ПО УРОВНЮ ВЫЯВЛЕННЫХ КОНФЛИКТОВ ДЛЯ КАЖДОГО ИЗ ТРЕХ РЕГИОНОВ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7504" y="1997015"/>
          <a:ext cx="8928992" cy="286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107504" y="1997015"/>
          <a:ext cx="8928992" cy="286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C7377-1CFE-4137-A993-2E79BDA15F4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51520" y="459105"/>
          <a:ext cx="8640960" cy="593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E5D4D-A652-4EEF-91BD-E8283E2F00F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51520" y="260648"/>
          <a:ext cx="864096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E5D4D-A652-4EEF-91BD-E8283E2F00F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179512" y="457200"/>
          <a:ext cx="8784976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E5D4D-A652-4EEF-91BD-E8283E2F00F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ИНТЕРАКТИВНАЯ КАРТА ГОРЯЧИХ ТОЧЕК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u="sng" dirty="0" smtClean="0">
                <a:solidFill>
                  <a:srgbClr val="92D050"/>
                </a:solidFill>
              </a:rPr>
              <a:t>ECO-DISPUTE.RU</a:t>
            </a:r>
            <a:endParaRPr lang="ru-RU" sz="3200" u="sng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кА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7021" y="1600200"/>
            <a:ext cx="7169957" cy="4525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15A4-EE6E-47C0-9341-678489CDEF4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1238</Words>
  <Application>Microsoft Office PowerPoint</Application>
  <PresentationFormat>Экран (4:3)</PresentationFormat>
  <Paragraphs>102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КРАТКАЯ ХАРАКТЕРИСТИКА ИССЛЕДОВАНИЯ </vt:lpstr>
      <vt:lpstr>МОНИТОРИНГ  ПУБЛИЧНОГО ПРОСТРАНСТВА САНКТ-ПЕТЕРБУРГ, ЛЕНИНГРАДСКАЯ ОБЛАСТЬ, ЮЖНАЯ КАРЕЛИЯ 2014-2015 ГОДЫ</vt:lpstr>
      <vt:lpstr>Слайд 4</vt:lpstr>
      <vt:lpstr>СТРУКТУРА ПЕРВИЧНОЙ СОВОКУПНОСТИ ПО УРОВНЮ ВЫЯВЛЕННЫХ КОНФЛИКТОВ ДЛЯ КАЖДОГО ИЗ ТРЕХ РЕГИОНОВ</vt:lpstr>
      <vt:lpstr>Слайд 6</vt:lpstr>
      <vt:lpstr>Слайд 7</vt:lpstr>
      <vt:lpstr>Слайд 8</vt:lpstr>
      <vt:lpstr>ИНТЕРАКТИВНАЯ КАРТА ГОРЯЧИХ ТОЧЕК ECO-DISPUTE.RU</vt:lpstr>
      <vt:lpstr>ОСНОВНЫЕ ЭЛЕМЕНТЫ КАРТЫ</vt:lpstr>
      <vt:lpstr>ОБЩЕСТВЕННЫЕ ИНСПЕКЦИИ</vt:lpstr>
      <vt:lpstr>ДОРОЖНАЯ КАРТА: РАЗВИТИЕ МЕХАНИЗМОВ УЧЕТА ОБЩЕСТВЕННОГО МНЕНИЯ</vt:lpstr>
      <vt:lpstr>Слайд 13</vt:lpstr>
      <vt:lpstr>Слайд 14</vt:lpstr>
      <vt:lpstr>ПРАКТИЧЕСКИЕ РЕКОМЕНДАЦИИ</vt:lpstr>
      <vt:lpstr>Спасибо за внимание!  РОО «новый экологический проект»  199178 Санкт-Петербург, 11 линия Васильевского острова, д. 66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afilippova</cp:lastModifiedBy>
  <cp:revision>58</cp:revision>
  <dcterms:created xsi:type="dcterms:W3CDTF">2016-09-22T12:57:31Z</dcterms:created>
  <dcterms:modified xsi:type="dcterms:W3CDTF">2016-10-11T13:04:46Z</dcterms:modified>
</cp:coreProperties>
</file>